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49.jpeg" ContentType="image/jpeg"/>
  <Override PartName="/ppt/media/image14.png" ContentType="image/png"/>
  <Override PartName="/ppt/media/image29.jpeg" ContentType="image/jpeg"/>
  <Override PartName="/ppt/media/image28.png" ContentType="image/png"/>
  <Override PartName="/ppt/media/image5.png" ContentType="image/png"/>
  <Override PartName="/ppt/media/image35.png" ContentType="image/png"/>
  <Override PartName="/ppt/media/image13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1.png" ContentType="image/png"/>
  <Override PartName="/ppt/media/image43.png" ContentType="image/png"/>
  <Override PartName="/ppt/media/image47.jpeg" ContentType="image/jpeg"/>
  <Override PartName="/ppt/media/image8.png" ContentType="image/png"/>
  <Override PartName="/ppt/media/image38.png" ContentType="image/png"/>
  <Override PartName="/ppt/media/image12.png" ContentType="image/png"/>
  <Override PartName="/ppt/media/image7.png" ContentType="image/png"/>
  <Override PartName="/ppt/media/image10.png" ContentType="image/png"/>
  <Override PartName="/ppt/media/image1.jpeg" ContentType="image/jpeg"/>
  <Override PartName="/ppt/media/image6.png" ContentType="image/png"/>
  <Override PartName="/ppt/media/image36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7.jpeg" ContentType="image/jpeg"/>
  <Override PartName="/ppt/media/image30.png" ContentType="image/png"/>
  <Override PartName="/ppt/media/image3.jpeg" ContentType="image/jpeg"/>
  <Override PartName="/ppt/media/image1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24387175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0C0013D-5D09-4300-AC0C-6E3389F5E21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litslink.com/blog/an-introduction-to-machine-learning-algorithm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7089492-D5B8-46AD-8C2D-A00EEAF9A4F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1"/>
              </a:rPr>
              <a:t>https://litslink.com/blog/an-introduction-to-machine-learning-algorithms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Calibri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15FA785-C7A6-4E5F-881D-8E0E7B59293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02844B2-D150-4A54-B9C7-3E4CBA2C629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https://www.isaziconsulting.co.za/machinelearning.html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59E9E6B-51DF-4DF0-9F4D-02C648B55AF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B409F8D-5E0E-49F1-9D26-B99F8EC86FA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https://www.kdnuggets.com/2018/10/main-approaches-natural-language-processing-tasks.html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Information extraction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Sentiment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5AD549-9C1C-4A10-A97D-AD5880FAE2B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41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https://www.cxtoday.com/analytics/text-analytics-vs-text-mining/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https://www.excelr.com/text-mining-vs-text-analytics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17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https://towardsdatascience.com/a-guide-text-analysis-text-analytics-text-mining-f62df7b78747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6A9F34E-5789-44A9-B4D6-E14066026E5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7263A3F-2B77-4130-92FE-C640F7F8811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C7B5669-DEB8-475A-B765-2B0B759DCA1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85A0AB2-7A1D-4E15-AABE-B68FE903A24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https://moodli.org/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D9CD5DF-B814-4B3E-A5CB-B17D501E103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85DC00E-A571-4C08-9DC4-4F389C4096D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06B8385-E617-46EA-9AEF-DA6F593DEAC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36459F-7497-479A-B8FD-BE63F431489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35DF97-CB8F-417C-B1A0-6B571FF06BD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7A56A20-1EAB-4D12-8A9A-F05FCD5504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B8EEBA9-4340-412B-BC45-BAB5CD019E5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60825AE-7C74-41DD-A5C2-2852482D47C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47554D1-5F0D-4C7F-8AF4-F577D70222C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A3ECBDE-C7BB-431F-BC61-B3F7447BC87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https://www.researchgate.net/figure/Text-mining-process-and-techniques_fig1_340830772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Apply for spelling-based languages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3C01CBC-D74E-4A13-BC69-53F107AA6F9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https://itueconomics.github.io/bil113e/r-week1.html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4AB632F-C452-493D-9C35-4F741E0888E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691293D-6C1A-48EB-97DD-2D7301A9638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http://manuals.bioinformatics.ucr.edu/home/programming-in-r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0908228-48DC-489D-A1C2-F7B778BD973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https://towardsdatascience.com/python-vs-r-the-basics-d754c45c1596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EAFF453-C197-42A4-828D-213F9605B6A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C420E3E-39A8-4F2B-BED9-A31EB2D9DA8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840" cy="342396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360" cy="410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https://datacenterfrontier.com/natural-language-processing-how-this-technique-can-take-your-business-to-the-next-level/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6760" cy="45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991644-F1C6-43CE-90BA-8B76E0A77A7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A104F6-593F-4E00-8D1E-13147992BF22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4079BBD-C26A-4372-AB85-2E40DC874A8E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16E760-9D4A-409D-A407-A9CE8AED5F47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F02BCC-5629-464F-83A7-3DE37F65179A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6F341D-525D-484E-A88B-E00B5415B04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997680F-D95E-42FA-B111-2B15A65FD91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E58D29-5A28-4BB2-A406-49B45ADC88BD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C278C4-3E61-459E-B36C-37F22C2D84DD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C6AC859-EBF1-403E-8A02-7ACD433BCC3C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645DF5-C495-472D-A077-0BE5B385CE2C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EEEB499-4D0E-42A0-B1ED-68621383A249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C1708BF-A178-4762-A590-D8975ADDBEBD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2F2422-9036-40C1-9B9B-0F229D7DF8C9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6BCB5B-CFFC-4CEE-973E-8012F6473A44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C72482-383E-46D7-8044-B274B244886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9C2D28-5F90-4DC8-887F-44FF578193A9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0B206B-5803-48A7-BC6E-5DACC04EC439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A8B0A5-632D-487C-910E-2D5136D5BCAA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E4FF92-F0E2-4949-A360-55569E3A6171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B6458D-F6D4-4F0C-96D0-79B99ADF71D5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D25B9F-5766-401F-9B10-E0AF0CDC523C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A8CA4E-865D-4B1D-9C14-27FA68E52294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745090-BE4F-43D4-8D8A-4B3837B911E9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B6C202-0385-4467-A8A6-CA44608A43E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32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1"/>
          </p:nvPr>
        </p:nvSpPr>
        <p:spPr>
          <a:xfrm>
            <a:off x="0" y="0"/>
            <a:ext cx="2995200" cy="299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E10F68B-AC23-4C7B-B784-9B995F57C152}" type="slidenum">
              <a:rPr b="1" lang="en-US" sz="3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&lt;number&gt;</a:t>
            </a:fld>
            <a:endParaRPr b="0" lang="en-US" sz="3000" spc="-1" strike="noStrike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2"/>
          </p:nvPr>
        </p:nvSpPr>
        <p:spPr>
          <a:xfrm>
            <a:off x="22759920" y="1166400"/>
            <a:ext cx="348480" cy="515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91440" bIns="9144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09320BE-4092-497B-8113-594C63C4CEE2}" type="slidenum">
              <a:rPr b="0" lang="en-US" sz="3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atasetsearch.research.google.com/" TargetMode="External"/><Relationship Id="rId2" Type="http://schemas.openxmlformats.org/officeDocument/2006/relationships/hyperlink" Target="https://www.kaggle.com/datasets" TargetMode="Externa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www.bfs.admin.ch/bfs/en/home/services/ogd/portal.html" TargetMode="External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hyperlink" Target="https://github.com/search?q=scarping&amp;type=repositories" TargetMode="External"/><Relationship Id="rId6" Type="http://schemas.openxmlformats.org/officeDocument/2006/relationships/hyperlink" Target="https://github.com/topics/web-scraper" TargetMode="External"/><Relationship Id="rId7" Type="http://schemas.openxmlformats.org/officeDocument/2006/relationships/hyperlink" Target="https://scraper.algo7.tools/" TargetMode="External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slideLayout" Target="../slideLayouts/slideLayout13.xml"/><Relationship Id="rId18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1080" y="-37800"/>
            <a:ext cx="24382080" cy="1371096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59;p66"/>
          <p:cNvSpPr/>
          <p:nvPr/>
        </p:nvSpPr>
        <p:spPr>
          <a:xfrm>
            <a:off x="471600" y="5558040"/>
            <a:ext cx="1751868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R | Basic Text Analysis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00" name="Google Shape;260;p66"/>
          <p:cNvSpPr/>
          <p:nvPr/>
        </p:nvSpPr>
        <p:spPr>
          <a:xfrm>
            <a:off x="8994960" y="10627920"/>
            <a:ext cx="70027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dbf5f9"/>
                </a:solidFill>
                <a:latin typeface="Century Gothic"/>
                <a:ea typeface="Century Gothic"/>
              </a:rPr>
              <a:t>Presented by Aviv Lo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 Domains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2" name="Picture 5" descr="Natural Language Processing: Taking Your Business to the Next Level"/>
          <p:cNvPicPr/>
          <p:nvPr/>
        </p:nvPicPr>
        <p:blipFill>
          <a:blip r:embed="rId1"/>
          <a:stretch/>
        </p:blipFill>
        <p:spPr>
          <a:xfrm>
            <a:off x="5232960" y="2861640"/>
            <a:ext cx="13915800" cy="1019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4" name="Picture 4" descr="Machine Learning Algorithms and Their Types. List of Examples of ML  Algorithms | LITSLINK Blog"/>
          <p:cNvPicPr/>
          <p:nvPr/>
        </p:nvPicPr>
        <p:blipFill>
          <a:blip r:embed="rId1"/>
          <a:stretch/>
        </p:blipFill>
        <p:spPr>
          <a:xfrm>
            <a:off x="1510920" y="2971440"/>
            <a:ext cx="21360240" cy="966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Machine Learning Family Tree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56" name="Picture 6" descr="Machine Learning Types #2. Supervised Learning | by Rajesh Khadka | Towards  Data Science"/>
          <p:cNvPicPr/>
          <p:nvPr/>
        </p:nvPicPr>
        <p:blipFill>
          <a:blip r:embed="rId1"/>
          <a:stretch/>
        </p:blipFill>
        <p:spPr>
          <a:xfrm>
            <a:off x="4566240" y="2260080"/>
            <a:ext cx="15508800" cy="1109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Deep Learning: </a:t>
            </a:r>
            <a:br>
              <a:rPr sz="8000"/>
            </a:b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Fundamental Architecture </a:t>
            </a:r>
            <a:endParaRPr b="0" lang="en-US" sz="8000" spc="-1" strike="noStrike">
              <a:latin typeface="Arial"/>
            </a:endParaRPr>
          </a:p>
        </p:txBody>
      </p:sp>
      <p:graphicFrame>
        <p:nvGraphicFramePr>
          <p:cNvPr id="258" name=""/>
          <p:cNvGraphicFramePr/>
          <p:nvPr/>
        </p:nvGraphicFramePr>
        <p:xfrm>
          <a:off x="1437120" y="3200400"/>
          <a:ext cx="21512880" cy="9640800"/>
        </p:xfrm>
        <a:graphic>
          <a:graphicData uri="http://schemas.openxmlformats.org/drawingml/2006/table">
            <a:tbl>
              <a:tblPr/>
              <a:tblGrid>
                <a:gridCol w="3846240"/>
                <a:gridCol w="3196800"/>
                <a:gridCol w="4318920"/>
                <a:gridCol w="4592880"/>
                <a:gridCol w="555840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Feature / Architecture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ANN/MLP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RNN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CNN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marL="216000" indent="-216000" algn="ctr">
                        <a:lnSpc>
                          <a:spcPct val="100000"/>
                        </a:lnSpc>
                        <a:buClr>
                          <a:srgbClr val="ffffff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US" sz="4000" spc="-1" strike="noStrike">
                          <a:latin typeface="Arial"/>
                        </a:rPr>
                        <a:t>Transformer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What is it?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Basic neural network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“memory”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for grid-like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Neural network with self-attention mechanism 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Advantages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  <a:ea typeface="Noto Sans CJK SC"/>
                        </a:rPr>
                        <a:t>Typically easier to train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sequential information and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preserves dependency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spatial features and relationships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Captures long-range dependencies. Parallel processing of sequences.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Challenges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Overfit easily even in simple networks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“</a:t>
                      </a:r>
                      <a:r>
                        <a:rPr b="1" lang="en-US" sz="2400" spc="-1" strike="noStrike">
                          <a:latin typeface="Arial"/>
                        </a:rPr>
                        <a:t>Error” amplification (gradual or exponential)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Requires large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amount of data / very computationally intensive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Typical Use 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Classification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Non-linear regressions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Time series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Texts and audios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Image Recognition </a:t>
                      </a:r>
                      <a:br>
                        <a:rPr sz="2400"/>
                      </a:br>
                      <a:r>
                        <a:rPr b="1" lang="en-US" sz="2400" spc="-1" strike="noStrike">
                          <a:latin typeface="Arial"/>
                        </a:rPr>
                        <a:t>Video Processing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latin typeface="Arial"/>
                        </a:rPr>
                        <a:t>LLMs &amp; Generative AIs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Recent Example: ChatGPT</a:t>
            </a:r>
            <a:endParaRPr b="0" lang="en-US" sz="8800" spc="-1" strike="noStrike">
              <a:latin typeface="Arial"/>
            </a:endParaRPr>
          </a:p>
        </p:txBody>
      </p:sp>
      <p:graphicFrame>
        <p:nvGraphicFramePr>
          <p:cNvPr id="260" name=""/>
          <p:cNvGraphicFramePr/>
          <p:nvPr/>
        </p:nvGraphicFramePr>
        <p:xfrm>
          <a:off x="1938600" y="3067560"/>
          <a:ext cx="20510280" cy="9640800"/>
        </p:xfrm>
        <a:graphic>
          <a:graphicData uri="http://schemas.openxmlformats.org/drawingml/2006/table">
            <a:tbl>
              <a:tblPr/>
              <a:tblGrid>
                <a:gridCol w="6836760"/>
                <a:gridCol w="6836760"/>
                <a:gridCol w="6837120"/>
              </a:tblGrid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Version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Parameters</a:t>
                      </a:r>
                      <a:endParaRPr b="0" lang="en-US" sz="5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Count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Dataset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GPT-1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0.12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BookCorpus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GPT-2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000" spc="-1" strike="noStrike">
                          <a:latin typeface="Arial"/>
                        </a:rPr>
                        <a:t>WebText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GPT-3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175 Billion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CommonCrawl, WebText, English Wikipedia, Books 1 and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 </a:t>
                      </a:r>
                      <a:r>
                        <a:rPr b="1" lang="en-US" sz="3200" spc="-1" strike="noStrike">
                          <a:latin typeface="Arial"/>
                        </a:rPr>
                        <a:t>Books 2 Corpora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GPT-4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4800" spc="-1" strike="noStrike">
                          <a:latin typeface="Arial"/>
                        </a:rPr>
                        <a:t>1.76 Trillion</a:t>
                      </a:r>
                      <a:endParaRPr b="0" lang="en-US" sz="4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All of the above + YouTube + Twitter + Textbooks</a:t>
                      </a:r>
                      <a:endParaRPr b="0" lang="en-US" sz="3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3200" spc="-1" strike="noStrike">
                          <a:latin typeface="Arial"/>
                        </a:rPr>
                        <a:t>(fine tuned by Scale AI)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Tech Steamroller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3954600" y="2814840"/>
            <a:ext cx="16474680" cy="82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372;p78"/>
          <p:cNvSpPr/>
          <p:nvPr/>
        </p:nvSpPr>
        <p:spPr>
          <a:xfrm>
            <a:off x="5296680" y="3409920"/>
            <a:ext cx="4986720" cy="692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64" name="Google Shape;373;p78"/>
          <p:cNvSpPr/>
          <p:nvPr/>
        </p:nvSpPr>
        <p:spPr>
          <a:xfrm rot="5400000">
            <a:off x="8255160" y="1956600"/>
            <a:ext cx="8662680" cy="9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oogle Shape;374;p78"/>
          <p:cNvSpPr/>
          <p:nvPr/>
        </p:nvSpPr>
        <p:spPr>
          <a:xfrm>
            <a:off x="9815040" y="6369480"/>
            <a:ext cx="725364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Text Analysis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Goals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67" name="Picture 2" descr="text analysis natural language processing difference pure speech technology conversational ai"/>
          <p:cNvPicPr/>
          <p:nvPr/>
        </p:nvPicPr>
        <p:blipFill>
          <a:blip r:embed="rId1"/>
          <a:stretch/>
        </p:blipFill>
        <p:spPr>
          <a:xfrm>
            <a:off x="3364560" y="3187800"/>
            <a:ext cx="17652600" cy="87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7760" y="685440"/>
            <a:ext cx="2422692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Cloud &amp; Word Frequency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tretch/>
        </p:blipFill>
        <p:spPr>
          <a:xfrm>
            <a:off x="4333680" y="2757240"/>
            <a:ext cx="15714720" cy="1047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Word Frequency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1" name="Picture 2" descr=""/>
          <p:cNvPicPr/>
          <p:nvPr/>
        </p:nvPicPr>
        <p:blipFill>
          <a:blip r:embed="rId1"/>
          <a:stretch/>
        </p:blipFill>
        <p:spPr>
          <a:xfrm>
            <a:off x="4401720" y="2644200"/>
            <a:ext cx="15578640" cy="1038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65;p67"/>
          <p:cNvSpPr/>
          <p:nvPr/>
        </p:nvSpPr>
        <p:spPr>
          <a:xfrm>
            <a:off x="1440" y="3238560"/>
            <a:ext cx="6093360" cy="4705200"/>
          </a:xfrm>
          <a:prstGeom prst="rect">
            <a:avLst/>
          </a:prstGeom>
          <a:blipFill rotWithShape="0">
            <a:blip r:embed="rId1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Google Shape;266;p67"/>
          <p:cNvSpPr/>
          <p:nvPr/>
        </p:nvSpPr>
        <p:spPr>
          <a:xfrm>
            <a:off x="6096960" y="3238560"/>
            <a:ext cx="6094800" cy="4849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Google Shape;267;p67"/>
          <p:cNvSpPr/>
          <p:nvPr/>
        </p:nvSpPr>
        <p:spPr>
          <a:xfrm>
            <a:off x="12193560" y="3238560"/>
            <a:ext cx="6129720" cy="4706640"/>
          </a:xfrm>
          <a:prstGeom prst="rect">
            <a:avLst/>
          </a:prstGeom>
          <a:blipFill rotWithShape="0">
            <a:blip r:embed="rId2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268;p67"/>
          <p:cNvSpPr/>
          <p:nvPr/>
        </p:nvSpPr>
        <p:spPr>
          <a:xfrm>
            <a:off x="18326880" y="3238560"/>
            <a:ext cx="6094800" cy="4741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Google Shape;269;p67"/>
          <p:cNvSpPr/>
          <p:nvPr/>
        </p:nvSpPr>
        <p:spPr>
          <a:xfrm>
            <a:off x="1440" y="7937640"/>
            <a:ext cx="6093360" cy="47066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270;p67"/>
          <p:cNvSpPr/>
          <p:nvPr/>
        </p:nvSpPr>
        <p:spPr>
          <a:xfrm>
            <a:off x="18312480" y="7959600"/>
            <a:ext cx="6091920" cy="4706640"/>
          </a:xfrm>
          <a:prstGeom prst="rect">
            <a:avLst/>
          </a:prstGeom>
          <a:blipFill rotWithShape="0">
            <a:blip r:embed="rId3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Google Shape;271;p67"/>
          <p:cNvSpPr/>
          <p:nvPr/>
        </p:nvSpPr>
        <p:spPr>
          <a:xfrm>
            <a:off x="12195000" y="7937640"/>
            <a:ext cx="6117120" cy="4706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Google Shape;272;p67"/>
          <p:cNvSpPr/>
          <p:nvPr/>
        </p:nvSpPr>
        <p:spPr>
          <a:xfrm>
            <a:off x="6084000" y="7985160"/>
            <a:ext cx="6093360" cy="4636800"/>
          </a:xfrm>
          <a:prstGeom prst="rect">
            <a:avLst/>
          </a:prstGeom>
          <a:blipFill rotWithShape="0">
            <a:blip r:embed="rId4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9" name="Google Shape;273;p67"/>
          <p:cNvGrpSpPr/>
          <p:nvPr/>
        </p:nvGrpSpPr>
        <p:grpSpPr>
          <a:xfrm>
            <a:off x="506520" y="8931240"/>
            <a:ext cx="5493240" cy="2835000"/>
            <a:chOff x="506520" y="8931240"/>
            <a:chExt cx="5493240" cy="2835000"/>
          </a:xfrm>
        </p:grpSpPr>
        <p:sp>
          <p:nvSpPr>
            <p:cNvPr id="210" name="Google Shape;274;p67"/>
            <p:cNvSpPr/>
            <p:nvPr/>
          </p:nvSpPr>
          <p:spPr>
            <a:xfrm>
              <a:off x="517680" y="8931240"/>
              <a:ext cx="3946320" cy="57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4000" spc="-1" strike="noStrike">
                  <a:solidFill>
                    <a:srgbClr val="29aacf"/>
                  </a:solidFill>
                  <a:latin typeface="Century Gothic"/>
                  <a:ea typeface="Century Gothic"/>
                </a:rPr>
                <a:t>Topic 1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211" name="Google Shape;275;p67"/>
            <p:cNvSpPr/>
            <p:nvPr/>
          </p:nvSpPr>
          <p:spPr>
            <a:xfrm>
              <a:off x="506520" y="10018800"/>
              <a:ext cx="5493240" cy="174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R vs. Python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212" name="Google Shape;276;p67"/>
            <p:cNvSpPr/>
            <p:nvPr/>
          </p:nvSpPr>
          <p:spPr>
            <a:xfrm>
              <a:off x="560520" y="9642600"/>
              <a:ext cx="2459880" cy="58320"/>
            </a:xfrm>
            <a:prstGeom prst="rect">
              <a:avLst/>
            </a:prstGeom>
            <a:solidFill>
              <a:srgbClr val="29aac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" name="Google Shape;277;p67"/>
          <p:cNvGrpSpPr/>
          <p:nvPr/>
        </p:nvGrpSpPr>
        <p:grpSpPr>
          <a:xfrm>
            <a:off x="6599520" y="3959280"/>
            <a:ext cx="5415840" cy="2917440"/>
            <a:chOff x="6599520" y="3959280"/>
            <a:chExt cx="5415840" cy="2917440"/>
          </a:xfrm>
        </p:grpSpPr>
        <p:grpSp>
          <p:nvGrpSpPr>
            <p:cNvPr id="214" name="Google Shape;278;p67"/>
            <p:cNvGrpSpPr/>
            <p:nvPr/>
          </p:nvGrpSpPr>
          <p:grpSpPr>
            <a:xfrm>
              <a:off x="6636600" y="3959280"/>
              <a:ext cx="3946680" cy="813960"/>
              <a:chOff x="6636600" y="3959280"/>
              <a:chExt cx="3946680" cy="813960"/>
            </a:xfrm>
          </p:grpSpPr>
          <p:sp>
            <p:nvSpPr>
              <p:cNvPr id="215" name="Google Shape;279;p67"/>
              <p:cNvSpPr/>
              <p:nvPr/>
            </p:nvSpPr>
            <p:spPr>
              <a:xfrm>
                <a:off x="6636600" y="3959280"/>
                <a:ext cx="3946680" cy="579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2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16" name="Google Shape;280;p67"/>
              <p:cNvSpPr/>
              <p:nvPr/>
            </p:nvSpPr>
            <p:spPr>
              <a:xfrm>
                <a:off x="6657120" y="4714920"/>
                <a:ext cx="2460240" cy="5832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7" name="Google Shape;281;p67"/>
            <p:cNvSpPr/>
            <p:nvPr/>
          </p:nvSpPr>
          <p:spPr>
            <a:xfrm>
              <a:off x="6599520" y="5129280"/>
              <a:ext cx="5415840" cy="174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AI/ML/NLP Explained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218" name="Google Shape;282;p67"/>
          <p:cNvGrpSpPr/>
          <p:nvPr/>
        </p:nvGrpSpPr>
        <p:grpSpPr>
          <a:xfrm>
            <a:off x="12843360" y="8785080"/>
            <a:ext cx="5382720" cy="2979360"/>
            <a:chOff x="12843360" y="8785080"/>
            <a:chExt cx="5382720" cy="2979360"/>
          </a:xfrm>
        </p:grpSpPr>
        <p:grpSp>
          <p:nvGrpSpPr>
            <p:cNvPr id="219" name="Google Shape;283;p67"/>
            <p:cNvGrpSpPr/>
            <p:nvPr/>
          </p:nvGrpSpPr>
          <p:grpSpPr>
            <a:xfrm>
              <a:off x="12898440" y="8785080"/>
              <a:ext cx="3946680" cy="813960"/>
              <a:chOff x="12898440" y="8785080"/>
              <a:chExt cx="3946680" cy="813960"/>
            </a:xfrm>
          </p:grpSpPr>
          <p:sp>
            <p:nvSpPr>
              <p:cNvPr id="220" name="Google Shape;284;p67"/>
              <p:cNvSpPr/>
              <p:nvPr/>
            </p:nvSpPr>
            <p:spPr>
              <a:xfrm>
                <a:off x="12898440" y="8785080"/>
                <a:ext cx="3946680" cy="579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3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21" name="Google Shape;285;p67"/>
              <p:cNvSpPr/>
              <p:nvPr/>
            </p:nvSpPr>
            <p:spPr>
              <a:xfrm>
                <a:off x="12919320" y="9540720"/>
                <a:ext cx="2460240" cy="5832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2" name="Google Shape;286;p67"/>
            <p:cNvSpPr/>
            <p:nvPr/>
          </p:nvSpPr>
          <p:spPr>
            <a:xfrm>
              <a:off x="12843360" y="10017000"/>
              <a:ext cx="5382720" cy="174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Text Analysis</a:t>
              </a:r>
              <a:endParaRPr b="0" lang="en-US" sz="2600" spc="-1" strike="noStrike">
                <a:latin typeface="Arial"/>
              </a:endParaRPr>
            </a:p>
          </p:txBody>
        </p:sp>
      </p:grpSp>
      <p:grpSp>
        <p:nvGrpSpPr>
          <p:cNvPr id="223" name="Google Shape;287;p67"/>
          <p:cNvGrpSpPr/>
          <p:nvPr/>
        </p:nvGrpSpPr>
        <p:grpSpPr>
          <a:xfrm>
            <a:off x="18871920" y="3959280"/>
            <a:ext cx="5036760" cy="2920680"/>
            <a:chOff x="18871920" y="3959280"/>
            <a:chExt cx="5036760" cy="2920680"/>
          </a:xfrm>
        </p:grpSpPr>
        <p:grpSp>
          <p:nvGrpSpPr>
            <p:cNvPr id="224" name="Google Shape;288;p67"/>
            <p:cNvGrpSpPr/>
            <p:nvPr/>
          </p:nvGrpSpPr>
          <p:grpSpPr>
            <a:xfrm>
              <a:off x="18919080" y="3959280"/>
              <a:ext cx="3946680" cy="813960"/>
              <a:chOff x="18919080" y="3959280"/>
              <a:chExt cx="3946680" cy="813960"/>
            </a:xfrm>
          </p:grpSpPr>
          <p:sp>
            <p:nvSpPr>
              <p:cNvPr id="225" name="Google Shape;289;p67"/>
              <p:cNvSpPr/>
              <p:nvPr/>
            </p:nvSpPr>
            <p:spPr>
              <a:xfrm>
                <a:off x="18919080" y="3959280"/>
                <a:ext cx="3946680" cy="579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4000" spc="-1" strike="noStrike">
                    <a:solidFill>
                      <a:srgbClr val="29aacf"/>
                    </a:solidFill>
                    <a:latin typeface="Century Gothic"/>
                    <a:ea typeface="Century Gothic"/>
                  </a:rPr>
                  <a:t>Topic 4</a:t>
                </a:r>
                <a:endParaRPr b="0" lang="en-US" sz="4000" spc="-1" strike="noStrike">
                  <a:latin typeface="Arial"/>
                </a:endParaRPr>
              </a:p>
            </p:txBody>
          </p:sp>
          <p:sp>
            <p:nvSpPr>
              <p:cNvPr id="226" name="Google Shape;290;p67"/>
              <p:cNvSpPr/>
              <p:nvPr/>
            </p:nvSpPr>
            <p:spPr>
              <a:xfrm>
                <a:off x="18939600" y="4714920"/>
                <a:ext cx="2460240" cy="58320"/>
              </a:xfrm>
              <a:prstGeom prst="rect">
                <a:avLst/>
              </a:prstGeom>
              <a:solidFill>
                <a:srgbClr val="29aac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7" name="Google Shape;291;p67"/>
            <p:cNvSpPr/>
            <p:nvPr/>
          </p:nvSpPr>
          <p:spPr>
            <a:xfrm>
              <a:off x="18871920" y="5132520"/>
              <a:ext cx="5036760" cy="174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 anchor="t">
              <a:noAutofit/>
            </a:bodyPr>
            <a:p>
              <a:pPr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1" lang="en-US" sz="2600" spc="-1" strike="noStrike">
                  <a:solidFill>
                    <a:srgbClr val="ffffff"/>
                  </a:solidFill>
                  <a:latin typeface="Century Gothic"/>
                  <a:ea typeface="Century Gothic"/>
                </a:rPr>
                <a:t>Data Gathering &amp; Extraction</a:t>
              </a:r>
              <a:endParaRPr b="0" lang="en-US" sz="2600" spc="-1" strike="noStrike">
                <a:latin typeface="Arial"/>
              </a:endParaRPr>
            </a:p>
          </p:txBody>
        </p:sp>
      </p:grpSp>
      <p:sp>
        <p:nvSpPr>
          <p:cNvPr id="228" name="Google Shape;292;p67"/>
          <p:cNvSpPr/>
          <p:nvPr/>
        </p:nvSpPr>
        <p:spPr>
          <a:xfrm>
            <a:off x="5355720" y="495720"/>
            <a:ext cx="136843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Table of Contents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7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7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7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7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Example: Tweet Sentiment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3" name="Picture 4" descr=""/>
          <p:cNvPicPr/>
          <p:nvPr/>
        </p:nvPicPr>
        <p:blipFill>
          <a:blip r:embed="rId1"/>
          <a:stretch/>
        </p:blipFill>
        <p:spPr>
          <a:xfrm>
            <a:off x="4328640" y="2547000"/>
            <a:ext cx="15724800" cy="1047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Examples: Covid Sentiment Map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1907640" y="2217960"/>
            <a:ext cx="20566800" cy="1034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Process &amp; Techniques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77" name="Picture 2" descr="Text mining process and techniques. | Download Scientific Diagram"/>
          <p:cNvPicPr/>
          <p:nvPr/>
        </p:nvPicPr>
        <p:blipFill>
          <a:blip r:embed="rId1"/>
          <a:stretch/>
        </p:blipFill>
        <p:spPr>
          <a:xfrm>
            <a:off x="2305080" y="3397680"/>
            <a:ext cx="19772280" cy="804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307;p 3"/>
          <p:cNvSpPr/>
          <p:nvPr/>
        </p:nvSpPr>
        <p:spPr>
          <a:xfrm>
            <a:off x="1371600" y="4055400"/>
            <a:ext cx="10743120" cy="68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>
              <a:lnSpc>
                <a:spcPct val="200000"/>
              </a:lnSpc>
              <a:buNone/>
            </a:pP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1"/>
              </a:rPr>
              <a:t>Google Dataset Search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2"/>
              </a:rPr>
              <a:t>Kaggle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3"/>
              </a:rPr>
              <a:t>GitHub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 u="sng">
                <a:solidFill>
                  <a:srgbClr val="0000ff"/>
                </a:solidFill>
                <a:uFillTx/>
                <a:latin typeface="Century Gothic"/>
                <a:ea typeface="Century Gothic"/>
                <a:hlinkClick r:id="rId4"/>
              </a:rPr>
              <a:t>Government Sources</a:t>
            </a:r>
            <a:endParaRPr b="0" lang="en-US" sz="40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World Wide Web (scraping)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9" name="PlaceHolder 27"/>
          <p:cNvSpPr/>
          <p:nvPr/>
        </p:nvSpPr>
        <p:spPr>
          <a:xfrm>
            <a:off x="1219680" y="685800"/>
            <a:ext cx="21943440" cy="22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Gathering and Extraction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5"/>
          <a:stretch/>
        </p:blipFill>
        <p:spPr>
          <a:xfrm>
            <a:off x="12344400" y="4743720"/>
            <a:ext cx="9828360" cy="668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3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372;p78"/>
          <p:cNvSpPr/>
          <p:nvPr/>
        </p:nvSpPr>
        <p:spPr>
          <a:xfrm>
            <a:off x="5296680" y="3409920"/>
            <a:ext cx="4986720" cy="692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82" name="Google Shape;373;p78"/>
          <p:cNvSpPr/>
          <p:nvPr/>
        </p:nvSpPr>
        <p:spPr>
          <a:xfrm rot="5400000">
            <a:off x="8255160" y="1956600"/>
            <a:ext cx="8662680" cy="9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Google Shape;374;p78"/>
          <p:cNvSpPr/>
          <p:nvPr/>
        </p:nvSpPr>
        <p:spPr>
          <a:xfrm>
            <a:off x="9815040" y="5912280"/>
            <a:ext cx="7253640" cy="192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Data Gathering &amp;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Extraction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865800" y="2967480"/>
            <a:ext cx="14950440" cy="1056960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Extraction – Web Application</a:t>
            </a:r>
            <a:br>
              <a:rPr sz="8800"/>
            </a:br>
            <a:br>
              <a:rPr sz="8800"/>
            </a:br>
            <a:endParaRPr b="0" lang="en-US" sz="88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9601560" y="8494200"/>
            <a:ext cx="4113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81d41a"/>
                </a:solidFill>
                <a:latin typeface="Arial"/>
                <a:ea typeface="DejaVu Sans"/>
              </a:rPr>
              <a:t>APIs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16002000" y="6777360"/>
            <a:ext cx="91432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DOM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(Document Object Model)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Parsing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15496200" y="9372600"/>
            <a:ext cx="91432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API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(Application Programming Interface)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Scraping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14173200" y="7086600"/>
            <a:ext cx="3199680" cy="9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>
            <a:off x="14401800" y="9745200"/>
            <a:ext cx="1599480" cy="9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Data Extraction – Web Application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6858360" y="2505240"/>
            <a:ext cx="10285920" cy="1006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7315200" y="6172200"/>
            <a:ext cx="9523080" cy="661824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6172920" y="2477160"/>
            <a:ext cx="11428200" cy="32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DOM Parsing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rcRect l="0" t="14716" r="22842" b="41927"/>
          <a:stretch/>
        </p:blipFill>
        <p:spPr>
          <a:xfrm>
            <a:off x="1343880" y="2514960"/>
            <a:ext cx="21698280" cy="1051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–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5316200" y="4277160"/>
            <a:ext cx="5418360" cy="623736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2190960" y="3124440"/>
            <a:ext cx="11523960" cy="807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97;p68"/>
          <p:cNvSpPr/>
          <p:nvPr/>
        </p:nvSpPr>
        <p:spPr>
          <a:xfrm>
            <a:off x="5296680" y="3409920"/>
            <a:ext cx="4986720" cy="692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30" name="Google Shape;298;p68"/>
          <p:cNvSpPr/>
          <p:nvPr/>
        </p:nvSpPr>
        <p:spPr>
          <a:xfrm rot="5400000">
            <a:off x="8255160" y="1956600"/>
            <a:ext cx="8662680" cy="9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299;p68"/>
          <p:cNvSpPr/>
          <p:nvPr/>
        </p:nvSpPr>
        <p:spPr>
          <a:xfrm>
            <a:off x="9522360" y="6369480"/>
            <a:ext cx="725364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R vs. Python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Scraping - API Scraping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rcRect l="0" t="26168" r="25167" b="17084"/>
          <a:stretch/>
        </p:blipFill>
        <p:spPr>
          <a:xfrm>
            <a:off x="1941480" y="2802600"/>
            <a:ext cx="20503080" cy="100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Summary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17869680" y="5029200"/>
            <a:ext cx="5446440" cy="54464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5" name=""/>
          <p:cNvGraphicFramePr/>
          <p:nvPr/>
        </p:nvGraphicFramePr>
        <p:xfrm>
          <a:off x="997560" y="3004560"/>
          <a:ext cx="16529400" cy="9640800"/>
        </p:xfrm>
        <a:graphic>
          <a:graphicData uri="http://schemas.openxmlformats.org/drawingml/2006/table">
            <a:tbl>
              <a:tblPr/>
              <a:tblGrid>
                <a:gridCol w="5510160"/>
                <a:gridCol w="5510160"/>
                <a:gridCol w="5509440"/>
              </a:tblGrid>
              <a:tr h="1927800">
                <a:tc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DOM Parsing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API Scraping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Format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Unstructured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Structured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78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Processing Cost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High</a:t>
                      </a:r>
                      <a:endParaRPr b="0" lang="en-US" sz="4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latin typeface="Arial"/>
                        </a:rPr>
                        <a:t>Results mixed with irrelevant information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Low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Stability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Prone to changes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Relatively static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9288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5000" spc="-1" strike="noStrike">
                          <a:latin typeface="Arial"/>
                        </a:rPr>
                        <a:t>Availability </a:t>
                      </a:r>
                      <a:endParaRPr b="0" lang="en-US" sz="5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Always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4000" spc="-1" strike="noStrike">
                          <a:latin typeface="Arial"/>
                        </a:rPr>
                        <a:t>Close sourced or paid</a:t>
                      </a:r>
                      <a:endParaRPr b="0" lang="en-US" sz="40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Available Tools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1076760" y="2286000"/>
            <a:ext cx="5551920" cy="4342680"/>
          </a:xfrm>
          <a:prstGeom prst="rect">
            <a:avLst/>
          </a:prstGeom>
          <a:ln w="0"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7685280" y="5486400"/>
            <a:ext cx="7401600" cy="388548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3"/>
          <a:stretch/>
        </p:blipFill>
        <p:spPr>
          <a:xfrm>
            <a:off x="15544800" y="8686800"/>
            <a:ext cx="7609680" cy="457128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4"/>
          <a:stretch/>
        </p:blipFill>
        <p:spPr>
          <a:xfrm>
            <a:off x="2057400" y="8487720"/>
            <a:ext cx="3405960" cy="454176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6400800" y="9898920"/>
            <a:ext cx="8228880" cy="29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Custom Tooling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ea typeface="DejaVu Sans"/>
                <a:hlinkClick r:id="rId5"/>
              </a:rPr>
              <a:t>https://github.com/search?q=scarping&amp;type=repositories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ea typeface="DejaVu Sans"/>
                <a:hlinkClick r:id="rId6"/>
              </a:rPr>
              <a:t>https://github.com/topics/web-scraper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 u="sng">
                <a:solidFill>
                  <a:srgbClr val="f49100"/>
                </a:solidFill>
                <a:uFillTx/>
                <a:latin typeface="Arial"/>
                <a:ea typeface="DejaVu Sans"/>
                <a:hlinkClick r:id="rId7"/>
              </a:rPr>
              <a:t>https://scraper.algo7.tools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16459200" y="2743200"/>
            <a:ext cx="7314480" cy="4571280"/>
          </a:xfrm>
          <a:prstGeom prst="rect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>
            <a:off x="16493400" y="2826360"/>
            <a:ext cx="36226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Roll Your Own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8"/>
          <a:stretch/>
        </p:blipFill>
        <p:spPr>
          <a:xfrm>
            <a:off x="16799400" y="3540600"/>
            <a:ext cx="1487880" cy="148788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9"/>
          <a:stretch/>
        </p:blipFill>
        <p:spPr>
          <a:xfrm>
            <a:off x="16795800" y="5260320"/>
            <a:ext cx="1666080" cy="182556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10"/>
          <a:stretch/>
        </p:blipFill>
        <p:spPr>
          <a:xfrm>
            <a:off x="20345400" y="3200400"/>
            <a:ext cx="1223280" cy="1780200"/>
          </a:xfrm>
          <a:prstGeom prst="rect">
            <a:avLst/>
          </a:prstGeom>
          <a:ln w="0">
            <a:noFill/>
          </a:ln>
        </p:spPr>
      </p:pic>
      <p:pic>
        <p:nvPicPr>
          <p:cNvPr id="317" name="" descr=""/>
          <p:cNvPicPr/>
          <p:nvPr/>
        </p:nvPicPr>
        <p:blipFill>
          <a:blip r:embed="rId11"/>
          <a:stretch/>
        </p:blipFill>
        <p:spPr>
          <a:xfrm>
            <a:off x="19050120" y="5257800"/>
            <a:ext cx="2208960" cy="927360"/>
          </a:xfrm>
          <a:prstGeom prst="rect">
            <a:avLst/>
          </a:prstGeom>
          <a:ln w="0">
            <a:noFill/>
          </a:ln>
        </p:spPr>
      </p:pic>
      <p:pic>
        <p:nvPicPr>
          <p:cNvPr id="318" name="" descr=""/>
          <p:cNvPicPr/>
          <p:nvPr/>
        </p:nvPicPr>
        <p:blipFill>
          <a:blip r:embed="rId12"/>
          <a:stretch/>
        </p:blipFill>
        <p:spPr>
          <a:xfrm>
            <a:off x="21821760" y="5486400"/>
            <a:ext cx="1494720" cy="116244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13"/>
          <a:stretch/>
        </p:blipFill>
        <p:spPr>
          <a:xfrm>
            <a:off x="18724320" y="6296760"/>
            <a:ext cx="2534760" cy="101772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14"/>
          <a:stretch/>
        </p:blipFill>
        <p:spPr>
          <a:xfrm>
            <a:off x="21717000" y="3886200"/>
            <a:ext cx="1828080" cy="68688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15"/>
          <a:stretch/>
        </p:blipFill>
        <p:spPr>
          <a:xfrm>
            <a:off x="18745200" y="3886200"/>
            <a:ext cx="1476000" cy="91368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16"/>
          <a:stretch/>
        </p:blipFill>
        <p:spPr>
          <a:xfrm>
            <a:off x="9867960" y="2619000"/>
            <a:ext cx="3210480" cy="240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254;p66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2080" cy="13710960"/>
          </a:xfrm>
          <a:prstGeom prst="rect">
            <a:avLst/>
          </a:prstGeom>
          <a:ln w="0">
            <a:noFill/>
          </a:ln>
        </p:spPr>
      </p:pic>
      <p:sp>
        <p:nvSpPr>
          <p:cNvPr id="324" name="Google Shape;259;p66"/>
          <p:cNvSpPr/>
          <p:nvPr/>
        </p:nvSpPr>
        <p:spPr>
          <a:xfrm>
            <a:off x="3431880" y="5558040"/>
            <a:ext cx="1751868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Let’s Code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7760" cy="228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RStudio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326" name="Picture 3" descr="Rstudio"/>
          <p:cNvPicPr/>
          <p:nvPr/>
        </p:nvPicPr>
        <p:blipFill>
          <a:blip r:embed="rId1"/>
          <a:stretch/>
        </p:blipFill>
        <p:spPr>
          <a:xfrm>
            <a:off x="5322240" y="1980360"/>
            <a:ext cx="13741920" cy="1140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254;p 1" descr="title background.jpg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0" y="-37800"/>
            <a:ext cx="24382080" cy="13710960"/>
          </a:xfrm>
          <a:prstGeom prst="rect">
            <a:avLst/>
          </a:prstGeom>
          <a:ln w="0">
            <a:noFill/>
          </a:ln>
        </p:spPr>
      </p:pic>
      <p:sp>
        <p:nvSpPr>
          <p:cNvPr id="328" name="Google Shape;259;p 2"/>
          <p:cNvSpPr/>
          <p:nvPr/>
        </p:nvSpPr>
        <p:spPr>
          <a:xfrm>
            <a:off x="3431880" y="5558040"/>
            <a:ext cx="1751868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0" spc="-1" strike="noStrike">
                <a:solidFill>
                  <a:srgbClr val="0bd0d9"/>
                </a:solidFill>
                <a:latin typeface="Century Gothic"/>
                <a:ea typeface="Century Gothic"/>
              </a:rPr>
              <a:t>Thank You</a:t>
            </a:r>
            <a:endParaRPr b="0" lang="en-US" sz="1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306;p69"/>
          <p:cNvSpPr/>
          <p:nvPr/>
        </p:nvSpPr>
        <p:spPr>
          <a:xfrm>
            <a:off x="1367640" y="6210000"/>
            <a:ext cx="72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07;p69"/>
          <p:cNvSpPr/>
          <p:nvPr/>
        </p:nvSpPr>
        <p:spPr>
          <a:xfrm>
            <a:off x="1376640" y="6742440"/>
            <a:ext cx="1328868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Ross Ihaka and Robert Gentleman in 1993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Hence the name “R”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R Foundation for Statistical Computing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Difficult for beginners + Steep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Rich and powerful visualization libraries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It’s born for stats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4" name="Picture 2" descr="R (langage) — Wikipédia"/>
          <p:cNvPicPr/>
          <p:nvPr/>
        </p:nvPicPr>
        <p:blipFill>
          <a:blip r:embed="rId1"/>
          <a:stretch/>
        </p:blipFill>
        <p:spPr>
          <a:xfrm>
            <a:off x="2100600" y="929520"/>
            <a:ext cx="6453000" cy="500004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6" descr=""/>
          <p:cNvPicPr/>
          <p:nvPr/>
        </p:nvPicPr>
        <p:blipFill>
          <a:blip r:embed="rId2"/>
          <a:stretch/>
        </p:blipFill>
        <p:spPr>
          <a:xfrm>
            <a:off x="12193560" y="3004920"/>
            <a:ext cx="11300400" cy="770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3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2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06;p 1"/>
          <p:cNvSpPr/>
          <p:nvPr/>
        </p:nvSpPr>
        <p:spPr>
          <a:xfrm>
            <a:off x="1367640" y="6210000"/>
            <a:ext cx="72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50">
            <a:solidFill>
              <a:srgbClr val="1aaec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Google Shape;307;p 2"/>
          <p:cNvSpPr/>
          <p:nvPr/>
        </p:nvSpPr>
        <p:spPr>
          <a:xfrm>
            <a:off x="1376640" y="6742440"/>
            <a:ext cx="13288680" cy="57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spAutoFit/>
          </a:bodyPr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Developed by Guido van Rossum in 1991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Naming was inspired by Monty Python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Successor to the ABC language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Maintained by the Python Software Foundation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Easy for beginners + Smooth learning curve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Good libraries for creating graphs</a:t>
            </a:r>
            <a:endParaRPr b="0" lang="en-US" sz="2600" spc="-1" strike="noStrike">
              <a:latin typeface="Arial"/>
            </a:endParaRPr>
          </a:p>
          <a:p>
            <a:pPr marL="457200" indent="-507960">
              <a:lnSpc>
                <a:spcPct val="200000"/>
              </a:lnSpc>
              <a:buClr>
                <a:srgbClr val="ffffff"/>
              </a:buClr>
              <a:buFont typeface="Century Gothic"/>
              <a:buAutoNum type="arabicPeriod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  <a:ea typeface="Arial"/>
              </a:rPr>
              <a:t>Support matrix / vectorized operations via external libs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099520" y="685800"/>
            <a:ext cx="5212080" cy="571140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12668400" y="2057400"/>
            <a:ext cx="10742400" cy="754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3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219320" y="54936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 vs. Python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1" name="Picture 2" descr="Python vs R: The Basics. An aspiring data scientist&amp;amp;#39;s guide on… | by Sidney  Kung | Towards Data Science"/>
          <p:cNvPicPr/>
          <p:nvPr/>
        </p:nvPicPr>
        <p:blipFill>
          <a:blip r:embed="rId1"/>
          <a:stretch/>
        </p:blipFill>
        <p:spPr>
          <a:xfrm>
            <a:off x="5049000" y="2223720"/>
            <a:ext cx="14284440" cy="1106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350;p75"/>
          <p:cNvSpPr/>
          <p:nvPr/>
        </p:nvSpPr>
        <p:spPr>
          <a:xfrm>
            <a:off x="5296680" y="3409920"/>
            <a:ext cx="4986720" cy="692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US" sz="30000" spc="-1" strike="noStrike">
              <a:latin typeface="Arial"/>
            </a:endParaRPr>
          </a:p>
        </p:txBody>
      </p:sp>
      <p:sp>
        <p:nvSpPr>
          <p:cNvPr id="243" name="Google Shape;351;p75"/>
          <p:cNvSpPr/>
          <p:nvPr/>
        </p:nvSpPr>
        <p:spPr>
          <a:xfrm rot="5400000">
            <a:off x="8255160" y="1956600"/>
            <a:ext cx="8662680" cy="9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14" y="21600"/>
                </a:moveTo>
                <a:lnTo>
                  <a:pt x="0" y="21576"/>
                </a:lnTo>
                <a:lnTo>
                  <a:pt x="0" y="0"/>
                </a:lnTo>
                <a:lnTo>
                  <a:pt x="21600" y="0"/>
                </a:lnTo>
                <a:lnTo>
                  <a:pt x="21600" y="21572"/>
                </a:lnTo>
                <a:lnTo>
                  <a:pt x="17530" y="21597"/>
                </a:lnTo>
              </a:path>
            </a:pathLst>
          </a:custGeom>
          <a:noFill/>
          <a:ln w="127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352;p75"/>
          <p:cNvSpPr/>
          <p:nvPr/>
        </p:nvSpPr>
        <p:spPr>
          <a:xfrm>
            <a:off x="9290160" y="6369480"/>
            <a:ext cx="777816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Lato"/>
                <a:ea typeface="Lato"/>
              </a:rPr>
              <a:t>AI/ML/NLP Explained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AI?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7757640" y="2514600"/>
            <a:ext cx="8869680" cy="1024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219320" y="685440"/>
            <a:ext cx="21943440" cy="228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Artificial Intelligence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948320" y="2970000"/>
            <a:ext cx="9935280" cy="64350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249" name=""/>
          <p:cNvSpPr/>
          <p:nvPr/>
        </p:nvSpPr>
        <p:spPr>
          <a:xfrm>
            <a:off x="13716000" y="4343760"/>
            <a:ext cx="7997040" cy="79970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14859000" y="4572000"/>
            <a:ext cx="20541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Not Entirely True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9999"/>
      </a:dk2>
      <a:lt2>
        <a:srgbClr val="e2e2e2"/>
      </a:lt2>
      <a:accent1>
        <a:srgbClr val="94b9ba"/>
      </a:accent1>
      <a:accent2>
        <a:srgbClr val="759195"/>
      </a:accent2>
      <a:accent3>
        <a:srgbClr val="60767b"/>
      </a:accent3>
      <a:accent4>
        <a:srgbClr val="4c5b63"/>
      </a:accent4>
      <a:accent5>
        <a:srgbClr val="343842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Application>LibreOffice/7.3.7.2$Linux_X86_64 LibreOffice_project/30$Build-2</Application>
  <AppVersion>15.0000</AppVersion>
  <Words>545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2024-03-21T00:56:13Z</dcterms:modified>
  <cp:revision>109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Custom</vt:lpwstr>
  </property>
  <property fmtid="{D5CDD505-2E9C-101B-9397-08002B2CF9AE}" pid="4" name="Slides">
    <vt:i4>25</vt:i4>
  </property>
</Properties>
</file>